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1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8BC92-96D3-1EE4-3E32-7D0FDED4F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7E74F-59F4-D8B3-0C52-94D83378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053B4-0E79-5A5A-09C4-2AAA1A16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27/02/2024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40407-AF7E-BBC2-BA43-420BD75B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8C468F-6234-0BAF-017A-4EB893FE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98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2CE85-AE66-DE0E-DAAD-EB94C58E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AC772C-4F67-7294-FCC8-CB2858E0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99C35-B1A8-E4E9-418D-3D43F19E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27/02/2024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22AD7-1F28-C33D-E522-C982A46D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AF026-6348-E3F4-07AD-F918F984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6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FEB6EA-1DA7-F818-CF5E-880F8E066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54226A-5379-6D22-E0B1-03CED9091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22E1F-9B90-B95D-0385-17270C5E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27/02/2024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68B4C8-7C3B-8263-A38B-8A786850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E87A58-D037-F267-0DDF-37AB197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F4163-E847-70F4-BD17-07943B4F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9A71F-7DB1-2267-C6FB-049DB9A3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0D024-C735-DBA1-6858-F5BF1D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27/02/2024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9FAC0-6994-CDB2-511F-6CDB8C23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F2FFD0-4FFA-B3F0-0E46-B4267434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23CA3-3256-D4A0-5F74-584C731B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2B5DC-7811-CCE2-94B7-D8EEA42D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786F9-E084-7F88-222A-EF2D7C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27/02/2024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3D75DE-F868-433C-A09A-4613CD03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4C66C0-BDF5-F85E-7450-E32D4C88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ACE19-B105-BE10-EEE9-9582E352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C035A-BC35-4946-70D1-95072FF6E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F4A46E-64A6-85EC-BD3E-540083D5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61B964-1B0D-4F26-864A-6E586930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27/02/2024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55F6D3-F227-61C4-D03A-E66DCD0B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4FD013-10F3-CA3A-2F1B-7683795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1F4F9-5D3B-8FF4-2DF4-A20272EC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5DC33-16E1-01E3-A67D-8BBDFCED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07ABAB-A417-6843-53DA-459F7026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71CD9-1A03-F3C0-FA54-5A6BE595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DE2800-7492-00EF-D8BC-9211044E3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02CA81-8396-24D0-7D69-FC8F67B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27/02/2024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8D332A-ED07-1F8A-A885-08ABA14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7BE3D6-C369-A5D4-8AD3-E54B670F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9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4878D-52DB-C74D-C835-DCDFD76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D50C3-7EF0-3534-E94D-9C1A2C4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27/02/2024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417B8E-12A4-AA01-8631-53BD65A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CADBC-961E-DB6B-D11A-4D33734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3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A3224-53C9-016D-EDF4-A04BE7D7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27/02/2024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B21F01-F720-6803-B932-F721EC8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C6865E-046E-3673-FE2B-9C637E2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4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46B63-D1FE-8BAE-6C7B-FF47CE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D4356-A022-46D3-D571-2A1E72B7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F9827-6271-DAF0-5431-4A03750C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F30AF4-88CA-97B6-A3CB-15026480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27/02/2024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914ECE-A940-214B-7447-20062B5B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729221-89F2-D94E-BCF5-83AEDD5C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07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A8E60-79E6-FC52-EC86-7EEFC4DE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DEFAA8-5D0D-85C7-8200-640AFC25D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483CD6-F525-0F56-1F58-746711BE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8D1555-B15C-8793-1005-79CC3339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27/02/2024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380E42-26F0-3139-4716-27CB27FB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6B054-FE23-D1B2-542C-2E04DDE4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01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65BC76-8FED-EE04-6D05-EC72502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2C54A3-C122-C3DB-1120-92705F83C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6D662E-A373-2691-5F6C-726CC1FE3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6294-7A07-4E33-B86F-3925955CE425}" type="datetimeFigureOut">
              <a:rPr lang="fr-FR" smtClean="0"/>
              <a:t>27/02/2024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9F4-AD0C-84B7-9DF4-E1FA6DF9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1BDDF-87EF-28B2-FF74-BB343865A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3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youtu.be/70btbg28W-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2943E-4F49-4B13-4F00-AC337F96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 fontScale="90000"/>
          </a:bodyPr>
          <a:lstStyle/>
          <a:p>
            <a:b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Integrating RWE in HTA: Strategies for Evidence Generation Planning in Pharma</a:t>
            </a:r>
            <a:br>
              <a:rPr lang="fr-FR" dirty="0"/>
            </a:br>
            <a:br>
              <a:rPr lang="fr-FR" dirty="0"/>
            </a:b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CC2BC-2158-739F-CC85-C8A46E4A4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FR" i="1" dirty="0" err="1"/>
              <a:t>Powered</a:t>
            </a:r>
            <a:r>
              <a:rPr lang="fr-FR" i="1" dirty="0"/>
              <a:t> by GPT4 </a:t>
            </a:r>
            <a:r>
              <a:rPr lang="fr-FR" i="1" dirty="0" err="1"/>
              <a:t>Technology</a:t>
            </a:r>
            <a:endParaRPr lang="fr-FR" i="1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9853-8EF9-2286-A1B0-5BD1DD85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7" y="83207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33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CEB92-3F54-81E6-C1DE-BCAE8C6F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Collaborative Efforts in RWE Generation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D4152C-9D51-CDD9-ADE1-3A904DBDC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5"/>
            <a:ext cx="3248025" cy="3400425"/>
          </a:xfrm>
          <a:prstGeom prst="rect">
            <a:avLst/>
          </a:prstGeom>
          <a:noFill/>
        </p:spPr>
      </p:pic>
      <p:pic>
        <p:nvPicPr>
          <p:cNvPr id="5" name="Image 4" descr="Collaborative Efforts in RWE Generation">
            <a:extLst>
              <a:ext uri="{FF2B5EF4-FFF2-40B4-BE49-F238E27FC236}">
                <a16:creationId xmlns:a16="http://schemas.microsoft.com/office/drawing/2014/main" id="{81328D0F-9F74-A75C-5493-F03E943A34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797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1136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900" b="1" dirty="0">
                <a:solidFill>
                  <a:srgbClr val="FFFFFF"/>
                </a:solidFill>
              </a:rPr>
              <a:t>Overcoming Barriers to RWE Acceptance</a:t>
            </a: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532C27-5F42-7AB8-64CF-58A489A6C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5"/>
            <a:ext cx="3248023" cy="3400425"/>
          </a:xfrm>
          <a:prstGeom prst="rect">
            <a:avLst/>
          </a:prstGeom>
          <a:noFill/>
        </p:spPr>
      </p:pic>
      <p:pic>
        <p:nvPicPr>
          <p:cNvPr id="4" name="Image 3" descr="Overcoming Barriers to RWE Acceptance">
            <a:extLst>
              <a:ext uri="{FF2B5EF4-FFF2-40B4-BE49-F238E27FC236}">
                <a16:creationId xmlns:a16="http://schemas.microsoft.com/office/drawing/2014/main" id="{1A851D11-6330-6AF8-2CB2-0B9BCFAFA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6" y="0"/>
            <a:ext cx="830580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3340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900" b="1" dirty="0">
                <a:solidFill>
                  <a:srgbClr val="FFFFFF"/>
                </a:solidFill>
              </a:rPr>
              <a:t>Future Directions in RWE</a:t>
            </a: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970791-F6A8-B8B7-8934-AEF215AE7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4"/>
            <a:ext cx="3248021" cy="3400426"/>
          </a:xfrm>
          <a:prstGeom prst="rect">
            <a:avLst/>
          </a:prstGeom>
          <a:noFill/>
        </p:spPr>
      </p:pic>
      <p:pic>
        <p:nvPicPr>
          <p:cNvPr id="6" name="Image 5" descr="Future Directions in Real-World Evidence">
            <a:extLst>
              <a:ext uri="{FF2B5EF4-FFF2-40B4-BE49-F238E27FC236}">
                <a16:creationId xmlns:a16="http://schemas.microsoft.com/office/drawing/2014/main" id="{F96A1AFB-08C0-8E35-522D-0B74859D0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6" y="-1"/>
            <a:ext cx="8305804" cy="691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4356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7000"/>
              </a:lnSpc>
              <a:spcBef>
                <a:spcPts val="1500"/>
              </a:spcBef>
              <a:spcAft>
                <a:spcPts val="1500"/>
              </a:spcAft>
            </a:pPr>
            <a:r>
              <a:rPr lang="fr-FR" sz="2900" b="1" dirty="0">
                <a:solidFill>
                  <a:srgbClr val="FFFFFF"/>
                </a:solidFill>
              </a:rPr>
              <a:t>Conclusion:  t</a:t>
            </a:r>
            <a:r>
              <a:rPr lang="en-GB" sz="2900" b="1" dirty="0">
                <a:solidFill>
                  <a:srgbClr val="FFFFFF"/>
                </a:solidFill>
              </a:rPr>
              <a:t>he strategic imperative of RWE in achieving HTA success and final thoughts</a:t>
            </a:r>
            <a:b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1C74DA8-F5DA-FF83-B9D1-9B72E2C3B6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29000"/>
            <a:ext cx="3248021" cy="3429000"/>
          </a:xfrm>
          <a:prstGeom prst="rect">
            <a:avLst/>
          </a:prstGeom>
          <a:noFill/>
        </p:spPr>
      </p:pic>
      <p:pic>
        <p:nvPicPr>
          <p:cNvPr id="6" name="Image 5" descr="The Future of Real-World Evidence">
            <a:extLst>
              <a:ext uri="{FF2B5EF4-FFF2-40B4-BE49-F238E27FC236}">
                <a16:creationId xmlns:a16="http://schemas.microsoft.com/office/drawing/2014/main" id="{5FB1AB4D-025B-96A4-E11D-CD02996CF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4" y="0"/>
            <a:ext cx="8305806" cy="6886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9967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13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C3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625F809-4DAA-C590-EC10-5F703B08B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GB" sz="3200" b="1" dirty="0">
                <a:solidFill>
                  <a:srgbClr val="FFFFFF"/>
                </a:solidFill>
              </a:rPr>
              <a:t>Preface: Introduction to RWE and its rising importance in HEOR and HTA</a:t>
            </a: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C7A09D-5DB7-A11E-9552-3A0B39567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32" y="3457574"/>
            <a:ext cx="3248024" cy="3400426"/>
          </a:xfrm>
          <a:prstGeom prst="rect">
            <a:avLst/>
          </a:prstGeom>
          <a:noFill/>
        </p:spPr>
      </p:pic>
      <p:pic>
        <p:nvPicPr>
          <p:cNvPr id="5" name="Image 4" descr="The Centrality of RWE in HTA and Market Access">
            <a:extLst>
              <a:ext uri="{FF2B5EF4-FFF2-40B4-BE49-F238E27FC236}">
                <a16:creationId xmlns:a16="http://schemas.microsoft.com/office/drawing/2014/main" id="{4DD890E2-B180-01F7-3517-55C50703CA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406" y="0"/>
            <a:ext cx="831359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588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0F2691-A798-428D-E9B1-5DDBB160A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900" b="1" dirty="0">
                <a:solidFill>
                  <a:srgbClr val="FFFFFF"/>
                </a:solidFill>
              </a:rPr>
              <a:t>Foundations of Real-World Evidence</a:t>
            </a: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327740E-3C14-9472-48F0-5F212A8E4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2"/>
            <a:ext cx="3174700" cy="3400426"/>
          </a:xfrm>
          <a:prstGeom prst="rect">
            <a:avLst/>
          </a:prstGeom>
          <a:noFill/>
        </p:spPr>
      </p:pic>
      <p:pic>
        <p:nvPicPr>
          <p:cNvPr id="6" name="Image 5" descr="Foundations of Real-World Evidence">
            <a:extLst>
              <a:ext uri="{FF2B5EF4-FFF2-40B4-BE49-F238E27FC236}">
                <a16:creationId xmlns:a16="http://schemas.microsoft.com/office/drawing/2014/main" id="{9E6CFE28-B15F-3CEC-CA9B-EC624933E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7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964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83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17DB5E-E885-101F-E007-07FEF9ABB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The Imperative of Structured Evidence Generation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61AC670-5C34-20B6-AF74-BBEDE72060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5"/>
            <a:ext cx="3248025" cy="3400426"/>
          </a:xfrm>
          <a:prstGeom prst="rect">
            <a:avLst/>
          </a:prstGeom>
          <a:noFill/>
        </p:spPr>
      </p:pic>
      <p:pic>
        <p:nvPicPr>
          <p:cNvPr id="4" name="Image 3" descr="Structured Evidence Generation">
            <a:extLst>
              <a:ext uri="{FF2B5EF4-FFF2-40B4-BE49-F238E27FC236}">
                <a16:creationId xmlns:a16="http://schemas.microsoft.com/office/drawing/2014/main" id="{68FC7C72-5392-96C8-E066-FE40B2DBA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087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C04319-40A4-2E80-6E65-09C6B58F1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Strategically Implementing RWE in HTA and Market Access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C94A4B3-8878-5E98-C6DE-08A2884745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5"/>
            <a:ext cx="3248023" cy="3400425"/>
          </a:xfrm>
          <a:prstGeom prst="rect">
            <a:avLst/>
          </a:prstGeom>
          <a:noFill/>
        </p:spPr>
      </p:pic>
      <p:pic>
        <p:nvPicPr>
          <p:cNvPr id="5" name="Image 4" descr="Strategic RWE Implementation in HTA">
            <a:extLst>
              <a:ext uri="{FF2B5EF4-FFF2-40B4-BE49-F238E27FC236}">
                <a16:creationId xmlns:a16="http://schemas.microsoft.com/office/drawing/2014/main" id="{0ED73A2A-D8FC-C0BF-F2C6-43AED0C12A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870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94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E2A0ED-787A-2FFC-AF14-A4D4795CA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RWE Integration in Health Technology Assessment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6CDFFF-A7BE-E20A-A33A-5C0EFEA49A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4"/>
            <a:ext cx="3248025" cy="3400425"/>
          </a:xfrm>
          <a:prstGeom prst="rect">
            <a:avLst/>
          </a:prstGeom>
          <a:noFill/>
        </p:spPr>
      </p:pic>
      <p:pic>
        <p:nvPicPr>
          <p:cNvPr id="5" name="Image 4" descr="RWE Integration in HTA">
            <a:extLst>
              <a:ext uri="{FF2B5EF4-FFF2-40B4-BE49-F238E27FC236}">
                <a16:creationId xmlns:a16="http://schemas.microsoft.com/office/drawing/2014/main" id="{BED9D98A-25CE-CDEC-638E-4B7E60A58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6210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0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58AF81-B3FA-A4A6-88DA-D7A06517E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Data Sources and Collection for Real-World Evidence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5F87A-A14E-A361-E874-DEE584321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9192"/>
            <a:ext cx="3248023" cy="3398808"/>
          </a:xfrm>
          <a:prstGeom prst="rect">
            <a:avLst/>
          </a:prstGeom>
          <a:noFill/>
        </p:spPr>
      </p:pic>
      <p:pic>
        <p:nvPicPr>
          <p:cNvPr id="5" name="Image 4" descr="Data Sources and Collection for RWE">
            <a:extLst>
              <a:ext uri="{FF2B5EF4-FFF2-40B4-BE49-F238E27FC236}">
                <a16:creationId xmlns:a16="http://schemas.microsoft.com/office/drawing/2014/main" id="{9443C710-3CFB-C183-86A3-9EA56E8036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6" y="0"/>
            <a:ext cx="830580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6419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D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5F8A97-2DFD-7216-3329-C84C78090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Analytical Techniques for Real-World Evidence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C1828A-AD6C-E8B9-660A-DF9DA06637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4"/>
            <a:ext cx="3248023" cy="3400426"/>
          </a:xfrm>
          <a:prstGeom prst="rect">
            <a:avLst/>
          </a:prstGeom>
          <a:noFill/>
        </p:spPr>
      </p:pic>
      <p:pic>
        <p:nvPicPr>
          <p:cNvPr id="5" name="Image 4" descr="Analytical Techniques for Real-World Evidence">
            <a:extLst>
              <a:ext uri="{FF2B5EF4-FFF2-40B4-BE49-F238E27FC236}">
                <a16:creationId xmlns:a16="http://schemas.microsoft.com/office/drawing/2014/main" id="{6D8CA88E-6C22-8B70-6788-083B8F98E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406" y="0"/>
            <a:ext cx="831359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894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84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6947DD-BBA9-D51C-102F-12D3FD577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Communicating and Utilizing Real-World Evidence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784470-C138-B799-6939-41AFA8946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4"/>
            <a:ext cx="3248025" cy="3400426"/>
          </a:xfrm>
          <a:prstGeom prst="rect">
            <a:avLst/>
          </a:prstGeom>
          <a:noFill/>
        </p:spPr>
      </p:pic>
      <p:pic>
        <p:nvPicPr>
          <p:cNvPr id="5" name="Image 4" descr="Communicating and Utilizing Real-World Evidence">
            <a:extLst>
              <a:ext uri="{FF2B5EF4-FFF2-40B4-BE49-F238E27FC236}">
                <a16:creationId xmlns:a16="http://schemas.microsoft.com/office/drawing/2014/main" id="{72807F73-EACA-494E-8E75-59979B1AE6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682" y="1"/>
            <a:ext cx="8287318" cy="6918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3534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</Words>
  <Application>Microsoft Office PowerPoint</Application>
  <PresentationFormat>Grand écran</PresentationFormat>
  <Paragraphs>14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Thème Office</vt:lpstr>
      <vt:lpstr>  Integrating RWE in HTA: Strategies for Evidence Generation Planning in Pharma  </vt:lpstr>
      <vt:lpstr>Preface: Introduction to RWE and its rising importance in HEOR and HTA</vt:lpstr>
      <vt:lpstr>Foundations of Real-World Evidence</vt:lpstr>
      <vt:lpstr>The Imperative of Structured Evidence Generation</vt:lpstr>
      <vt:lpstr>Strategically Implementing RWE in HTA and Market Access</vt:lpstr>
      <vt:lpstr>RWE Integration in Health Technology Assessment</vt:lpstr>
      <vt:lpstr>Data Sources and Collection for Real-World Evidence</vt:lpstr>
      <vt:lpstr>Analytical Techniques for Real-World Evidence</vt:lpstr>
      <vt:lpstr>Communicating and Utilizing Real-World Evidence</vt:lpstr>
      <vt:lpstr>Collaborative Efforts in RWE Generation</vt:lpstr>
      <vt:lpstr>Overcoming Barriers to RWE Acceptance</vt:lpstr>
      <vt:lpstr>Future Directions in RWE</vt:lpstr>
      <vt:lpstr>Conclusion:  the strategic imperative of RWE in achieving HTA success and final thoughts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Revolutionizing Life Sciences: The Pivotal Role of ChatGPT in Healthcare Innovation</dc:title>
  <dc:creator>lacharme Emmanuel</dc:creator>
  <cp:lastModifiedBy>lacharme Emmanuel</cp:lastModifiedBy>
  <cp:revision>4</cp:revision>
  <dcterms:created xsi:type="dcterms:W3CDTF">2023-12-23T23:42:28Z</dcterms:created>
  <dcterms:modified xsi:type="dcterms:W3CDTF">2024-02-27T16:06:04Z</dcterms:modified>
</cp:coreProperties>
</file>