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70btbg28W-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Integrating RWE in HTA: Strategies for Evidence Generation Planning in Pharma</a:t>
            </a:r>
            <a:br>
              <a:rPr lang="fr-FR" dirty="0"/>
            </a:b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Collaborative Efforts in RWE Generation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D4152C-9D51-CDD9-ADE1-3A904DBDC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5"/>
          </a:xfrm>
          <a:prstGeom prst="rect">
            <a:avLst/>
          </a:prstGeom>
          <a:noFill/>
        </p:spPr>
      </p:pic>
      <p:pic>
        <p:nvPicPr>
          <p:cNvPr id="5" name="Image 4" descr="Collaborative Efforts in RWE Generation">
            <a:extLst>
              <a:ext uri="{FF2B5EF4-FFF2-40B4-BE49-F238E27FC236}">
                <a16:creationId xmlns:a16="http://schemas.microsoft.com/office/drawing/2014/main" id="{81328D0F-9F74-A75C-5493-F03E943A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797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Overcoming Barriers to RWE Acceptance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532C27-5F42-7AB8-64CF-58A489A6C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5"/>
            <a:ext cx="3248023" cy="3400425"/>
          </a:xfrm>
          <a:prstGeom prst="rect">
            <a:avLst/>
          </a:prstGeom>
          <a:noFill/>
        </p:spPr>
      </p:pic>
      <p:pic>
        <p:nvPicPr>
          <p:cNvPr id="4" name="Image 3" descr="Overcoming Barriers to RWE Acceptance">
            <a:extLst>
              <a:ext uri="{FF2B5EF4-FFF2-40B4-BE49-F238E27FC236}">
                <a16:creationId xmlns:a16="http://schemas.microsoft.com/office/drawing/2014/main" id="{1A851D11-6330-6AF8-2CB2-0B9BCFAFA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Future Directions in RWE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970791-F6A8-B8B7-8934-AEF215AE7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1" cy="3400426"/>
          </a:xfrm>
          <a:prstGeom prst="rect">
            <a:avLst/>
          </a:prstGeom>
          <a:noFill/>
        </p:spPr>
      </p:pic>
      <p:pic>
        <p:nvPicPr>
          <p:cNvPr id="6" name="Image 5" descr="Future Directions in Real-World Evidence">
            <a:extLst>
              <a:ext uri="{FF2B5EF4-FFF2-40B4-BE49-F238E27FC236}">
                <a16:creationId xmlns:a16="http://schemas.microsoft.com/office/drawing/2014/main" id="{F96A1AFB-08C0-8E35-522D-0B74859D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-1"/>
            <a:ext cx="8305804" cy="691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5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fr-FR" sz="2900" b="1" dirty="0">
                <a:solidFill>
                  <a:srgbClr val="FFFFFF"/>
                </a:solidFill>
              </a:rPr>
              <a:t>Conclusion:  t</a:t>
            </a:r>
            <a:r>
              <a:rPr lang="en-GB" sz="2900" b="1" dirty="0">
                <a:solidFill>
                  <a:srgbClr val="FFFFFF"/>
                </a:solidFill>
              </a:rPr>
              <a:t>he strategic imperative of RWE in achieving HTA success and final thoughts</a:t>
            </a:r>
            <a:b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C74DA8-F5DA-FF83-B9D1-9B72E2C3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1" cy="3429000"/>
          </a:xfrm>
          <a:prstGeom prst="rect">
            <a:avLst/>
          </a:prstGeom>
          <a:noFill/>
        </p:spPr>
      </p:pic>
      <p:pic>
        <p:nvPicPr>
          <p:cNvPr id="6" name="Image 5" descr="The Future of Real-World Evidence">
            <a:extLst>
              <a:ext uri="{FF2B5EF4-FFF2-40B4-BE49-F238E27FC236}">
                <a16:creationId xmlns:a16="http://schemas.microsoft.com/office/drawing/2014/main" id="{5FB1AB4D-025B-96A4-E11D-CD02996C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4" y="0"/>
            <a:ext cx="8305806" cy="6886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6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Preface: Introduction to RWE and its rising importance in HEOR and HTA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C7A09D-5DB7-A11E-9552-3A0B39567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2" y="3457574"/>
            <a:ext cx="3248024" cy="3400426"/>
          </a:xfrm>
          <a:prstGeom prst="rect">
            <a:avLst/>
          </a:prstGeom>
          <a:noFill/>
        </p:spPr>
      </p:pic>
      <p:pic>
        <p:nvPicPr>
          <p:cNvPr id="5" name="Image 4" descr="The Centrality of RWE in HTA and Market Access">
            <a:extLst>
              <a:ext uri="{FF2B5EF4-FFF2-40B4-BE49-F238E27FC236}">
                <a16:creationId xmlns:a16="http://schemas.microsoft.com/office/drawing/2014/main" id="{4DD890E2-B180-01F7-3517-55C50703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900" b="1" dirty="0">
                <a:solidFill>
                  <a:srgbClr val="FFFFFF"/>
                </a:solidFill>
              </a:rPr>
              <a:t>Foundations of Real-World Evidence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27740E-3C14-9472-48F0-5F212A8E4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2"/>
            <a:ext cx="3174700" cy="3400426"/>
          </a:xfrm>
          <a:prstGeom prst="rect">
            <a:avLst/>
          </a:prstGeom>
          <a:noFill/>
        </p:spPr>
      </p:pic>
      <p:pic>
        <p:nvPicPr>
          <p:cNvPr id="6" name="Image 5" descr="Foundations of Real-World Evidence">
            <a:extLst>
              <a:ext uri="{FF2B5EF4-FFF2-40B4-BE49-F238E27FC236}">
                <a16:creationId xmlns:a16="http://schemas.microsoft.com/office/drawing/2014/main" id="{9E6CFE28-B15F-3CEC-CA9B-EC624933E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Imperative of Structured Evidence Generation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1AC670-5C34-20B6-AF74-BBEDE7206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6"/>
          </a:xfrm>
          <a:prstGeom prst="rect">
            <a:avLst/>
          </a:prstGeom>
          <a:noFill/>
        </p:spPr>
      </p:pic>
      <p:pic>
        <p:nvPicPr>
          <p:cNvPr id="4" name="Image 3" descr="Structured Evidence Generation">
            <a:extLst>
              <a:ext uri="{FF2B5EF4-FFF2-40B4-BE49-F238E27FC236}">
                <a16:creationId xmlns:a16="http://schemas.microsoft.com/office/drawing/2014/main" id="{68FC7C72-5392-96C8-E066-FE40B2DBA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Strategically Implementing RWE in HTA and Market Access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94A4B3-8878-5E98-C6DE-08A28847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3" cy="3400425"/>
          </a:xfrm>
          <a:prstGeom prst="rect">
            <a:avLst/>
          </a:prstGeom>
          <a:noFill/>
        </p:spPr>
      </p:pic>
      <p:pic>
        <p:nvPicPr>
          <p:cNvPr id="5" name="Image 4" descr="Strategic RWE Implementation in HTA">
            <a:extLst>
              <a:ext uri="{FF2B5EF4-FFF2-40B4-BE49-F238E27FC236}">
                <a16:creationId xmlns:a16="http://schemas.microsoft.com/office/drawing/2014/main" id="{0ED73A2A-D8FC-C0BF-F2C6-43AED0C12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RWE Integration in Health Technology Assessment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6CDFFF-A7BE-E20A-A33A-5C0EFEA4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5"/>
          </a:xfrm>
          <a:prstGeom prst="rect">
            <a:avLst/>
          </a:prstGeom>
          <a:noFill/>
        </p:spPr>
      </p:pic>
      <p:pic>
        <p:nvPicPr>
          <p:cNvPr id="5" name="Image 4" descr="RWE Integration in HTA">
            <a:extLst>
              <a:ext uri="{FF2B5EF4-FFF2-40B4-BE49-F238E27FC236}">
                <a16:creationId xmlns:a16="http://schemas.microsoft.com/office/drawing/2014/main" id="{BED9D98A-25CE-CDEC-638E-4B7E60A58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Data Sources and Collection for Real-World Evidence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15F87A-A14E-A361-E874-DEE58432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9192"/>
            <a:ext cx="3248023" cy="3398808"/>
          </a:xfrm>
          <a:prstGeom prst="rect">
            <a:avLst/>
          </a:prstGeom>
          <a:noFill/>
        </p:spPr>
      </p:pic>
      <p:pic>
        <p:nvPicPr>
          <p:cNvPr id="5" name="Image 4" descr="Data Sources and Collection for RWE">
            <a:extLst>
              <a:ext uri="{FF2B5EF4-FFF2-40B4-BE49-F238E27FC236}">
                <a16:creationId xmlns:a16="http://schemas.microsoft.com/office/drawing/2014/main" id="{9443C710-3CFB-C183-86A3-9EA56E803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Analytical Techniques for Real-World Evidence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C1828A-AD6C-E8B9-660A-DF9DA0663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3" cy="3400426"/>
          </a:xfrm>
          <a:prstGeom prst="rect">
            <a:avLst/>
          </a:prstGeom>
          <a:noFill/>
        </p:spPr>
      </p:pic>
      <p:pic>
        <p:nvPicPr>
          <p:cNvPr id="5" name="Image 4" descr="Analytical Techniques for Real-World Evidence">
            <a:extLst>
              <a:ext uri="{FF2B5EF4-FFF2-40B4-BE49-F238E27FC236}">
                <a16:creationId xmlns:a16="http://schemas.microsoft.com/office/drawing/2014/main" id="{6D8CA88E-6C22-8B70-6788-083B8F98E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Communicating and Utilizing Real-World Evidence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784470-C138-B799-6939-41AFA894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5" name="Image 4" descr="Communicating and Utilizing Real-World Evidence">
            <a:extLst>
              <a:ext uri="{FF2B5EF4-FFF2-40B4-BE49-F238E27FC236}">
                <a16:creationId xmlns:a16="http://schemas.microsoft.com/office/drawing/2014/main" id="{72807F73-EACA-494E-8E75-59979B1AE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82" y="1"/>
            <a:ext cx="8287318" cy="6918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Grand écran</PresentationFormat>
  <Paragraphs>14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Thème Office</vt:lpstr>
      <vt:lpstr>  Integrating RWE in HTA: Strategies for Evidence Generation Planning in Pharma  </vt:lpstr>
      <vt:lpstr>Preface: Introduction to RWE and its rising importance in HEOR and HTA</vt:lpstr>
      <vt:lpstr>Foundations of Real-World Evidence</vt:lpstr>
      <vt:lpstr>The Imperative of Structured Evidence Generation</vt:lpstr>
      <vt:lpstr>Strategically Implementing RWE in HTA and Market Access</vt:lpstr>
      <vt:lpstr>RWE Integration in Health Technology Assessment</vt:lpstr>
      <vt:lpstr>Data Sources and Collection for Real-World Evidence</vt:lpstr>
      <vt:lpstr>Analytical Techniques for Real-World Evidence</vt:lpstr>
      <vt:lpstr>Communicating and Utilizing Real-World Evidence</vt:lpstr>
      <vt:lpstr>Collaborative Efforts in RWE Generation</vt:lpstr>
      <vt:lpstr>Overcoming Barriers to RWE Acceptance</vt:lpstr>
      <vt:lpstr>Future Directions in RWE</vt:lpstr>
      <vt:lpstr>Conclusion:  the strategic imperative of RWE in achieving HTA success and final thoughts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4</cp:revision>
  <dcterms:created xsi:type="dcterms:W3CDTF">2023-12-23T23:42:28Z</dcterms:created>
  <dcterms:modified xsi:type="dcterms:W3CDTF">2024-02-27T16:06:04Z</dcterms:modified>
</cp:coreProperties>
</file>